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9" r:id="rId4"/>
    <p:sldId id="258" r:id="rId5"/>
    <p:sldId id="260" r:id="rId6"/>
    <p:sldId id="261" r:id="rId7"/>
    <p:sldId id="262" r:id="rId8"/>
    <p:sldId id="263" r:id="rId9"/>
    <p:sldId id="264" r:id="rId10"/>
    <p:sldId id="265" r:id="rId11"/>
  </p:sldIdLst>
  <p:sldSz cx="12192000" cy="6858000"/>
  <p:notesSz cx="6858000" cy="9144000"/>
  <p:defaultTextStyle>
    <a:defPPr>
      <a:defRPr lang="en-US"/>
    </a:defPPr>
    <a:lvl1pPr algn="r" defTabSz="457200" rtl="1" fontAlgn="base">
      <a:spcBef>
        <a:spcPct val="0"/>
      </a:spcBef>
      <a:spcAft>
        <a:spcPct val="0"/>
      </a:spcAft>
      <a:defRPr kern="1200">
        <a:solidFill>
          <a:schemeClr val="tx1"/>
        </a:solidFill>
        <a:latin typeface="Arial" charset="0"/>
        <a:ea typeface="+mn-ea"/>
        <a:cs typeface="Arial" charset="0"/>
      </a:defRPr>
    </a:lvl1pPr>
    <a:lvl2pPr marL="457200" algn="r" defTabSz="457200" rtl="1" fontAlgn="base">
      <a:spcBef>
        <a:spcPct val="0"/>
      </a:spcBef>
      <a:spcAft>
        <a:spcPct val="0"/>
      </a:spcAft>
      <a:defRPr kern="1200">
        <a:solidFill>
          <a:schemeClr val="tx1"/>
        </a:solidFill>
        <a:latin typeface="Arial" charset="0"/>
        <a:ea typeface="+mn-ea"/>
        <a:cs typeface="Arial" charset="0"/>
      </a:defRPr>
    </a:lvl2pPr>
    <a:lvl3pPr marL="914400" algn="r" defTabSz="457200" rtl="1" fontAlgn="base">
      <a:spcBef>
        <a:spcPct val="0"/>
      </a:spcBef>
      <a:spcAft>
        <a:spcPct val="0"/>
      </a:spcAft>
      <a:defRPr kern="1200">
        <a:solidFill>
          <a:schemeClr val="tx1"/>
        </a:solidFill>
        <a:latin typeface="Arial" charset="0"/>
        <a:ea typeface="+mn-ea"/>
        <a:cs typeface="Arial" charset="0"/>
      </a:defRPr>
    </a:lvl3pPr>
    <a:lvl4pPr marL="1371600" algn="r" defTabSz="457200" rtl="1" fontAlgn="base">
      <a:spcBef>
        <a:spcPct val="0"/>
      </a:spcBef>
      <a:spcAft>
        <a:spcPct val="0"/>
      </a:spcAft>
      <a:defRPr kern="1200">
        <a:solidFill>
          <a:schemeClr val="tx1"/>
        </a:solidFill>
        <a:latin typeface="Arial" charset="0"/>
        <a:ea typeface="+mn-ea"/>
        <a:cs typeface="Arial" charset="0"/>
      </a:defRPr>
    </a:lvl4pPr>
    <a:lvl5pPr marL="1828800" algn="r" defTabSz="457200"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582"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ED295AE5-08A7-4A2B-B2C2-C5D4028CDF24}" type="datetimeFigureOut">
              <a:rPr lang="en-US"/>
              <a:pPr>
                <a:defRPr/>
              </a:pPr>
              <a:t>3/20/2020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42B7B8D-D568-4268-B3C5-B2AEE2C2EB61}" type="slidenum">
              <a:rPr lang="ar-SA"/>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EE85471-1961-4D35-AE6E-8DB6510DD3CD}" type="datetimeFigureOut">
              <a:rPr lang="en-US"/>
              <a:pPr>
                <a:defRPr/>
              </a:pPr>
              <a:t>3/20/2020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EE0413D-00B6-4B62-8835-4FCFCCA6D1B6}" type="slidenum">
              <a:rPr lang="ar-SA"/>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B54D52E-AC22-412B-A95D-540B67547281}" type="datetimeFigureOut">
              <a:rPr lang="en-US"/>
              <a:pPr>
                <a:defRPr/>
              </a:pPr>
              <a:t>3/20/2020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1DBD54C-B1FB-4346-9C13-2B6560EB6586}" type="slidenum">
              <a:rPr lang="ar-SA"/>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1"/>
          <p:cNvSpPr txBox="1"/>
          <p:nvPr/>
        </p:nvSpPr>
        <p:spPr>
          <a:xfrm>
            <a:off x="898525" y="971550"/>
            <a:ext cx="801688"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rtl="0" fontAlgn="auto">
              <a:spcBef>
                <a:spcPts val="0"/>
              </a:spcBef>
              <a:spcAft>
                <a:spcPts val="0"/>
              </a:spcAft>
              <a:defRPr/>
            </a:pPr>
            <a:r>
              <a:rPr lang="en-US" dirty="0"/>
              <a:t>“</a:t>
            </a:r>
          </a:p>
        </p:txBody>
      </p:sp>
      <p:sp>
        <p:nvSpPr>
          <p:cNvPr id="6" name="TextBox 14"/>
          <p:cNvSpPr txBox="1"/>
          <p:nvPr/>
        </p:nvSpPr>
        <p:spPr>
          <a:xfrm>
            <a:off x="9329738" y="2613025"/>
            <a:ext cx="8032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rtl="0" fontAlgn="auto">
              <a:spcBef>
                <a:spcPts val="0"/>
              </a:spcBef>
              <a:spcAft>
                <a:spcPts val="0"/>
              </a:spcAft>
              <a:defRPr/>
            </a:pPr>
            <a:r>
              <a:rPr lang="en-US" dirty="0"/>
              <a:t>”</a:t>
            </a:r>
          </a:p>
        </p:txBody>
      </p:sp>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5"/>
          </p:nvPr>
        </p:nvSpPr>
        <p:spPr/>
        <p:txBody>
          <a:bodyPr/>
          <a:lstStyle>
            <a:lvl1pPr>
              <a:defRPr/>
            </a:lvl1pPr>
          </a:lstStyle>
          <a:p>
            <a:pPr>
              <a:defRPr/>
            </a:pPr>
            <a:fld id="{8A8F45EF-C827-4C32-8BDE-4ABC1D58C553}" type="datetimeFigureOut">
              <a:rPr lang="en-US"/>
              <a:pPr>
                <a:defRPr/>
              </a:pPr>
              <a:t>3/20/2020</a:t>
            </a:fld>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fld id="{E2B7F290-33F4-4E94-8C3D-7C7699526683}" type="slidenum">
              <a:rPr lang="ar-SA"/>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29E5A6B-6D6B-4855-8161-5FA1582B9D4F}" type="datetimeFigureOut">
              <a:rPr lang="en-US"/>
              <a:pPr>
                <a:defRPr/>
              </a:pPr>
              <a:t>3/20/2020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7B22701-E2BE-48A1-9501-07409471023F}" type="slidenum">
              <a:rPr lang="ar-SA"/>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16"/>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17"/>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18"/>
          </p:nvPr>
        </p:nvSpPr>
        <p:spPr/>
        <p:txBody>
          <a:bodyPr/>
          <a:lstStyle>
            <a:lvl1pPr>
              <a:defRPr/>
            </a:lvl1pPr>
          </a:lstStyle>
          <a:p>
            <a:pPr>
              <a:defRPr/>
            </a:pPr>
            <a:fld id="{316FBC7A-86DF-4680-876A-1D591CD4F33E}" type="datetimeFigureOut">
              <a:rPr lang="en-US"/>
              <a:pPr>
                <a:defRPr/>
              </a:pPr>
              <a:t>3/20/2020</a:t>
            </a:fld>
            <a:endParaRPr lang="en-US"/>
          </a:p>
        </p:txBody>
      </p:sp>
      <p:sp>
        <p:nvSpPr>
          <p:cNvPr id="12" name="Footer Placeholder 4"/>
          <p:cNvSpPr>
            <a:spLocks noGrp="1"/>
          </p:cNvSpPr>
          <p:nvPr>
            <p:ph type="ftr" sz="quarter" idx="19"/>
          </p:nvPr>
        </p:nvSpPr>
        <p:spPr/>
        <p:txBody>
          <a:bodyPr/>
          <a:lstStyle>
            <a:lvl1pPr>
              <a:defRPr/>
            </a:lvl1pPr>
          </a:lstStyle>
          <a:p>
            <a:pPr>
              <a:defRPr/>
            </a:pPr>
            <a:endParaRPr lang="en-US"/>
          </a:p>
        </p:txBody>
      </p:sp>
      <p:sp>
        <p:nvSpPr>
          <p:cNvPr id="13" name="Slide Number Placeholder 5"/>
          <p:cNvSpPr>
            <a:spLocks noGrp="1"/>
          </p:cNvSpPr>
          <p:nvPr>
            <p:ph type="sldNum" sz="quarter" idx="20"/>
          </p:nvPr>
        </p:nvSpPr>
        <p:spPr/>
        <p:txBody>
          <a:bodyPr/>
          <a:lstStyle>
            <a:lvl1pPr>
              <a:defRPr/>
            </a:lvl1pPr>
          </a:lstStyle>
          <a:p>
            <a:fld id="{A8F0ACE5-0EC8-4E75-8E44-E6DF64684155}" type="slidenum">
              <a:rPr lang="ar-SA"/>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8"/>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9"/>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3"/>
          <p:cNvSpPr>
            <a:spLocks noGrp="1"/>
          </p:cNvSpPr>
          <p:nvPr>
            <p:ph type="dt" sz="half" idx="23"/>
          </p:nvPr>
        </p:nvSpPr>
        <p:spPr/>
        <p:txBody>
          <a:bodyPr/>
          <a:lstStyle>
            <a:lvl1pPr>
              <a:defRPr/>
            </a:lvl1pPr>
          </a:lstStyle>
          <a:p>
            <a:pPr>
              <a:defRPr/>
            </a:pPr>
            <a:fld id="{566F552F-84FD-4379-A8B2-D03D0CB30BBC}" type="datetimeFigureOut">
              <a:rPr lang="en-US"/>
              <a:pPr>
                <a:defRPr/>
              </a:pPr>
              <a:t>3/20/2020</a:t>
            </a:fld>
            <a:endParaRPr lang="en-US"/>
          </a:p>
        </p:txBody>
      </p:sp>
      <p:sp>
        <p:nvSpPr>
          <p:cNvPr id="16" name="Footer Placeholder 4"/>
          <p:cNvSpPr>
            <a:spLocks noGrp="1"/>
          </p:cNvSpPr>
          <p:nvPr>
            <p:ph type="ftr" sz="quarter" idx="24"/>
          </p:nvPr>
        </p:nvSpPr>
        <p:spPr/>
        <p:txBody>
          <a:bodyPr/>
          <a:lstStyle>
            <a:lvl1pPr>
              <a:defRPr/>
            </a:lvl1pPr>
          </a:lstStyle>
          <a:p>
            <a:pPr>
              <a:defRPr/>
            </a:pPr>
            <a:endParaRPr lang="en-US"/>
          </a:p>
        </p:txBody>
      </p:sp>
      <p:sp>
        <p:nvSpPr>
          <p:cNvPr id="17" name="Slide Number Placeholder 5"/>
          <p:cNvSpPr>
            <a:spLocks noGrp="1"/>
          </p:cNvSpPr>
          <p:nvPr>
            <p:ph type="sldNum" sz="quarter" idx="25"/>
          </p:nvPr>
        </p:nvSpPr>
        <p:spPr/>
        <p:txBody>
          <a:bodyPr/>
          <a:lstStyle>
            <a:lvl1pPr>
              <a:defRPr/>
            </a:lvl1pPr>
          </a:lstStyle>
          <a:p>
            <a:fld id="{92F47F3F-0C67-42D7-92E6-81F7BBCA510D}" type="slidenum">
              <a:rPr lang="ar-SA"/>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06AEFEC-57D3-4256-82C0-14B478BDBBCE}" type="datetimeFigureOut">
              <a:rPr lang="en-US"/>
              <a:pPr>
                <a:defRPr/>
              </a:pPr>
              <a:t>3/20/2020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4F0F075-0FC8-4C9A-AA0F-0B6E3E6B30AD}" type="slidenum">
              <a:rPr lang="ar-SA"/>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FAB6207-596A-45A6-A38F-D772829A9317}" type="datetimeFigureOut">
              <a:rPr lang="en-US"/>
              <a:pPr>
                <a:defRPr/>
              </a:pPr>
              <a:t>3/20/2020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E06C0A4-C720-4838-9A34-A1861404DD32}" type="slidenum">
              <a:rPr lang="ar-SA"/>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12E0368-54E1-4B63-A519-55C9E6FD6862}" type="datetimeFigureOut">
              <a:rPr lang="en-US"/>
              <a:pPr>
                <a:defRPr/>
              </a:pPr>
              <a:t>3/20/2020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2D544F4-C0EF-4CE5-A907-B6BDD62B2748}" type="slidenum">
              <a:rPr lang="ar-SA"/>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74162E7-624F-43B8-987C-0CB08BCB36C5}" type="datetimeFigureOut">
              <a:rPr lang="en-US"/>
              <a:pPr>
                <a:defRPr/>
              </a:pPr>
              <a:t>3/20/2020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AEDAA25-C280-463D-83DE-A08E8A1ED2C0}" type="slidenum">
              <a:rPr lang="ar-SA"/>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0C7DA64-4A92-43B6-A6F7-E84609BCD391}" type="datetimeFigureOut">
              <a:rPr lang="en-US"/>
              <a:pPr>
                <a:defRPr/>
              </a:pPr>
              <a:t>3/20/2020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695B028-5686-49EB-B98F-86BBF2D7941C}" type="slidenum">
              <a:rPr lang="ar-SA"/>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9E8EC9BC-1BFE-465B-93E1-C049D886BC46}" type="datetimeFigureOut">
              <a:rPr lang="en-US"/>
              <a:pPr>
                <a:defRPr/>
              </a:pPr>
              <a:t>3/20/2020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6D71482E-35ED-4CFE-B10E-A19778E823C3}" type="slidenum">
              <a:rPr lang="ar-SA"/>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14F6EB06-4EF3-4C80-8AAA-B790486A8603}" type="datetimeFigureOut">
              <a:rPr lang="en-US"/>
              <a:pPr>
                <a:defRPr/>
              </a:pPr>
              <a:t>3/20/2020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A4B4B0FB-ECC6-4544-BCA1-779197B31689}" type="slidenum">
              <a:rPr lang="ar-SA"/>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C7850F6-4ECE-49CF-9371-BB7681496210}" type="datetimeFigureOut">
              <a:rPr lang="en-US"/>
              <a:pPr>
                <a:defRPr/>
              </a:pPr>
              <a:t>3/20/2020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F338D17B-4FE1-47FC-B0BD-13ECC1137D38}" type="slidenum">
              <a:rPr lang="ar-SA"/>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5AB5094-8B4F-4F36-A8F9-AD1A27D769CE}" type="datetimeFigureOut">
              <a:rPr lang="en-US"/>
              <a:pPr>
                <a:defRPr/>
              </a:pPr>
              <a:t>3/20/2020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EF91CF0-29C4-4645-87CE-C3A46B0666E9}" type="slidenum">
              <a:rPr lang="ar-SA"/>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E8EFDC7-1F72-4C38-9012-199C6A1C6DAB}" type="datetimeFigureOut">
              <a:rPr lang="en-US"/>
              <a:pPr>
                <a:defRPr/>
              </a:pPr>
              <a:t>3/20/2020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4DE649F-4A21-4919-8E9B-E6072744F415}" type="slidenum">
              <a:rPr lang="ar-SA"/>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7"/>
          <p:cNvPicPr>
            <a:picLocks noChangeAspect="1"/>
          </p:cNvPicPr>
          <p:nvPr/>
        </p:nvPicPr>
        <p:blipFill>
          <a:blip r:embed="rId19"/>
          <a:srcRect l="3613"/>
          <a:stretch>
            <a:fillRect/>
          </a:stretch>
        </p:blipFill>
        <p:spPr bwMode="auto">
          <a:xfrm>
            <a:off x="0" y="2670175"/>
            <a:ext cx="4037013" cy="4187825"/>
          </a:xfrm>
          <a:prstGeom prst="rect">
            <a:avLst/>
          </a:prstGeom>
          <a:noFill/>
          <a:ln w="9525">
            <a:noFill/>
            <a:miter lim="800000"/>
            <a:headEnd/>
            <a:tailEnd/>
          </a:ln>
        </p:spPr>
      </p:pic>
      <p:pic>
        <p:nvPicPr>
          <p:cNvPr id="1027" name="Picture 6"/>
          <p:cNvPicPr>
            <a:picLocks noChangeAspect="1"/>
          </p:cNvPicPr>
          <p:nvPr/>
        </p:nvPicPr>
        <p:blipFill>
          <a:blip r:embed="rId20"/>
          <a:srcRect l="35640"/>
          <a:stretch>
            <a:fillRect/>
          </a:stretch>
        </p:blipFill>
        <p:spPr bwMode="auto">
          <a:xfrm>
            <a:off x="0" y="2892425"/>
            <a:ext cx="1522413" cy="2365375"/>
          </a:xfrm>
          <a:prstGeom prst="rect">
            <a:avLst/>
          </a:prstGeom>
          <a:noFill/>
          <a:ln w="9525">
            <a:noFill/>
            <a:miter lim="800000"/>
            <a:headEnd/>
            <a:tailEnd/>
          </a:ln>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31" name="Picture 8"/>
          <p:cNvPicPr>
            <a:picLocks noChangeAspect="1"/>
          </p:cNvPicPr>
          <p:nvPr/>
        </p:nvPicPr>
        <p:blipFill>
          <a:blip r:embed="rId21"/>
          <a:srcRect t="28813"/>
          <a:stretch>
            <a:fillRect/>
          </a:stretch>
        </p:blipFill>
        <p:spPr bwMode="auto">
          <a:xfrm>
            <a:off x="7999413" y="0"/>
            <a:ext cx="1603375" cy="1141413"/>
          </a:xfrm>
          <a:prstGeom prst="rect">
            <a:avLst/>
          </a:prstGeom>
          <a:noFill/>
          <a:ln w="9525">
            <a:noFill/>
            <a:miter lim="800000"/>
            <a:headEnd/>
            <a:tailEnd/>
          </a:ln>
        </p:spPr>
      </p:pic>
      <p:pic>
        <p:nvPicPr>
          <p:cNvPr id="1032" name="Picture 9"/>
          <p:cNvPicPr>
            <a:picLocks noChangeAspect="1"/>
          </p:cNvPicPr>
          <p:nvPr/>
        </p:nvPicPr>
        <p:blipFill>
          <a:blip r:embed="rId22"/>
          <a:srcRect b="23320"/>
          <a:stretch>
            <a:fillRect/>
          </a:stretch>
        </p:blipFill>
        <p:spPr bwMode="auto">
          <a:xfrm>
            <a:off x="8605838" y="6096000"/>
            <a:ext cx="993775" cy="762000"/>
          </a:xfrm>
          <a:prstGeom prst="rect">
            <a:avLst/>
          </a:prstGeom>
          <a:noFill/>
          <a:ln w="9525">
            <a:noFill/>
            <a:miter lim="800000"/>
            <a:headEnd/>
            <a:tailEnd/>
          </a:ln>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34" name="Title Placeholder 1"/>
          <p:cNvSpPr>
            <a:spLocks noGrp="1"/>
          </p:cNvSpPr>
          <p:nvPr>
            <p:ph type="title"/>
          </p:nvPr>
        </p:nvSpPr>
        <p:spPr bwMode="auto">
          <a:xfrm>
            <a:off x="646113" y="452438"/>
            <a:ext cx="9404350" cy="1400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35" name="Text Placeholder 2"/>
          <p:cNvSpPr>
            <a:spLocks noGrp="1"/>
          </p:cNvSpPr>
          <p:nvPr>
            <p:ph type="body" idx="1"/>
          </p:nvPr>
        </p:nvSpPr>
        <p:spPr bwMode="auto">
          <a:xfrm>
            <a:off x="1103313" y="2052638"/>
            <a:ext cx="8947150" cy="4195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rtl="0" fontAlgn="auto">
              <a:spcBef>
                <a:spcPts val="0"/>
              </a:spcBef>
              <a:spcAft>
                <a:spcPts val="0"/>
              </a:spcAft>
              <a:defRPr sz="1100" b="0" i="0" smtClean="0">
                <a:solidFill>
                  <a:schemeClr val="tx1">
                    <a:tint val="75000"/>
                    <a:alpha val="60000"/>
                  </a:schemeClr>
                </a:solidFill>
                <a:latin typeface="+mn-lt"/>
                <a:cs typeface="+mn-cs"/>
              </a:defRPr>
            </a:lvl1pPr>
          </a:lstStyle>
          <a:p>
            <a:pPr>
              <a:defRPr/>
            </a:pPr>
            <a:fld id="{778CC797-1ACA-49EA-93D4-317BB9734676}" type="datetimeFigureOut">
              <a:rPr lang="en-US"/>
              <a:pPr>
                <a:defRPr/>
              </a:pPr>
              <a:t>3/20/2020</a:t>
            </a:fld>
            <a:endParaRPr lang="en-US"/>
          </a:p>
        </p:txBody>
      </p:sp>
      <p:sp>
        <p:nvSpPr>
          <p:cNvPr id="5" name="Footer Placeholder 4"/>
          <p:cNvSpPr>
            <a:spLocks noGrp="1"/>
          </p:cNvSpPr>
          <p:nvPr>
            <p:ph type="ftr" sz="quarter" idx="3"/>
          </p:nvPr>
        </p:nvSpPr>
        <p:spPr>
          <a:xfrm rot="5400000">
            <a:off x="8951118" y="3225007"/>
            <a:ext cx="3859213" cy="304800"/>
          </a:xfrm>
          <a:prstGeom prst="rect">
            <a:avLst/>
          </a:prstGeom>
        </p:spPr>
        <p:txBody>
          <a:bodyPr vert="horz" lIns="91440" tIns="45720" rIns="91440" bIns="45720" rtlCol="0" anchor="b"/>
          <a:lstStyle>
            <a:lvl1pPr algn="l" rtl="0" fontAlgn="auto">
              <a:spcBef>
                <a:spcPts val="0"/>
              </a:spcBef>
              <a:spcAft>
                <a:spcPts val="0"/>
              </a:spcAft>
              <a:defRPr sz="1100" b="0" i="0">
                <a:solidFill>
                  <a:schemeClr val="tx1">
                    <a:tint val="75000"/>
                    <a:alpha val="60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wrap="square" lIns="91440" tIns="45720" rIns="91440" bIns="45720" numCol="1" anchor="b" anchorCtr="0" compatLnSpc="1">
            <a:prstTxWarp prst="textNoShape">
              <a:avLst/>
            </a:prstTxWarp>
          </a:bodyPr>
          <a:lstStyle>
            <a:lvl1pPr algn="ctr" rtl="0">
              <a:defRPr sz="2800">
                <a:solidFill>
                  <a:srgbClr val="FFFFFF"/>
                </a:solidFill>
                <a:latin typeface="Century Gothic" pitchFamily="34" charset="0"/>
              </a:defRPr>
            </a:lvl1pPr>
          </a:lstStyle>
          <a:p>
            <a:fld id="{9D994BA3-3E0C-4A99-BEA1-90E54345F6C0}" type="slidenum">
              <a:rPr lang="ar-SA"/>
              <a:pPr/>
              <a:t>‹#›</a:t>
            </a:fld>
            <a:endParaRPr lang="en-US"/>
          </a:p>
        </p:txBody>
      </p:sp>
    </p:spTree>
  </p:cSld>
  <p:clrMap bg1="dk1" tx1="lt1" bg2="dk2" tx2="lt2" accent1="accent1" accent2="accent2" accent3="accent3" accent4="accent4" accent5="accent5" accent6="accent6" hlink="hlink" folHlink="folHlink"/>
  <p:sldLayoutIdLst>
    <p:sldLayoutId id="2147483701" r:id="rId1"/>
    <p:sldLayoutId id="2147483700" r:id="rId2"/>
    <p:sldLayoutId id="2147483699" r:id="rId3"/>
    <p:sldLayoutId id="2147483698" r:id="rId4"/>
    <p:sldLayoutId id="2147483697" r:id="rId5"/>
    <p:sldLayoutId id="2147483696" r:id="rId6"/>
    <p:sldLayoutId id="2147483695" r:id="rId7"/>
    <p:sldLayoutId id="2147483694" r:id="rId8"/>
    <p:sldLayoutId id="2147483693" r:id="rId9"/>
    <p:sldLayoutId id="2147483692" r:id="rId10"/>
    <p:sldLayoutId id="2147483691" r:id="rId11"/>
    <p:sldLayoutId id="2147483702" r:id="rId12"/>
    <p:sldLayoutId id="2147483690" r:id="rId13"/>
    <p:sldLayoutId id="2147483703" r:id="rId14"/>
    <p:sldLayoutId id="2147483704" r:id="rId15"/>
    <p:sldLayoutId id="2147483689" r:id="rId16"/>
    <p:sldLayoutId id="2147483688" r:id="rId17"/>
  </p:sldLayoutIdLst>
  <p:txStyles>
    <p:titleStyle>
      <a:lvl1pPr algn="l" defTabSz="457200" rtl="0" fontAlgn="base">
        <a:spcBef>
          <a:spcPct val="0"/>
        </a:spcBef>
        <a:spcAft>
          <a:spcPct val="0"/>
        </a:spcAft>
        <a:defRPr sz="4200" kern="1200">
          <a:solidFill>
            <a:schemeClr val="tx2"/>
          </a:solidFill>
          <a:latin typeface="+mj-lt"/>
          <a:ea typeface="+mj-ea"/>
          <a:cs typeface="+mj-cs"/>
        </a:defRPr>
      </a:lvl1pPr>
      <a:lvl2pPr algn="l" defTabSz="457200" rtl="0" fontAlgn="base">
        <a:spcBef>
          <a:spcPct val="0"/>
        </a:spcBef>
        <a:spcAft>
          <a:spcPct val="0"/>
        </a:spcAft>
        <a:defRPr sz="4200">
          <a:solidFill>
            <a:schemeClr val="tx2"/>
          </a:solidFill>
          <a:latin typeface="Century Gothic" pitchFamily="34" charset="0"/>
        </a:defRPr>
      </a:lvl2pPr>
      <a:lvl3pPr algn="l" defTabSz="457200" rtl="0" fontAlgn="base">
        <a:spcBef>
          <a:spcPct val="0"/>
        </a:spcBef>
        <a:spcAft>
          <a:spcPct val="0"/>
        </a:spcAft>
        <a:defRPr sz="4200">
          <a:solidFill>
            <a:schemeClr val="tx2"/>
          </a:solidFill>
          <a:latin typeface="Century Gothic" pitchFamily="34" charset="0"/>
        </a:defRPr>
      </a:lvl3pPr>
      <a:lvl4pPr algn="l" defTabSz="457200" rtl="0" fontAlgn="base">
        <a:spcBef>
          <a:spcPct val="0"/>
        </a:spcBef>
        <a:spcAft>
          <a:spcPct val="0"/>
        </a:spcAft>
        <a:defRPr sz="4200">
          <a:solidFill>
            <a:schemeClr val="tx2"/>
          </a:solidFill>
          <a:latin typeface="Century Gothic" pitchFamily="34" charset="0"/>
        </a:defRPr>
      </a:lvl4pPr>
      <a:lvl5pPr algn="l" defTabSz="457200" rtl="0" fontAlgn="base">
        <a:spcBef>
          <a:spcPct val="0"/>
        </a:spcBef>
        <a:spcAft>
          <a:spcPct val="0"/>
        </a:spcAft>
        <a:defRPr sz="4200">
          <a:solidFill>
            <a:schemeClr val="tx2"/>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rgbClr val="8AD0D6"/>
        </a:buClr>
        <a:buSzPct val="80000"/>
        <a:buFont typeface="Wingdings 3"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8AD0D6"/>
        </a:buClr>
        <a:buSzPct val="80000"/>
        <a:buFont typeface="Wingdings 3"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8AD0D6"/>
        </a:buClr>
        <a:buSzPct val="80000"/>
        <a:buFont typeface="Wingdings 3"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8AD0D6"/>
        </a:buClr>
        <a:buSzPct val="80000"/>
        <a:buFont typeface="Wingdings 3"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8AD0D6"/>
        </a:buClr>
        <a:buSzPct val="80000"/>
        <a:buFont typeface="Wingdings 3" pitchFamily="18" charset="2"/>
        <a:buChar char=""/>
        <a:defRPr sz="140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rtlCol="0">
            <a:noAutofit/>
          </a:bodyPr>
          <a:lstStyle/>
          <a:p>
            <a:pPr fontAlgn="auto">
              <a:spcAft>
                <a:spcPts val="0"/>
              </a:spcAft>
              <a:defRPr/>
            </a:pPr>
            <a:r>
              <a:rPr lang="en-US" b="1" spc="-330" dirty="0">
                <a:solidFill>
                  <a:srgbClr val="DA2128"/>
                </a:solidFill>
                <a:latin typeface="Lucida Sans"/>
                <a:cs typeface="Lucida Sans"/>
              </a:rPr>
              <a:t>1c</a:t>
            </a:r>
            <a:r>
              <a:rPr lang="en-US" b="1" spc="-305" dirty="0">
                <a:solidFill>
                  <a:srgbClr val="DA2128"/>
                </a:solidFill>
                <a:latin typeface="Lucida Sans"/>
                <a:cs typeface="Lucida Sans"/>
              </a:rPr>
              <a:t> </a:t>
            </a:r>
            <a:r>
              <a:rPr lang="en-US" spc="-40" dirty="0">
                <a:solidFill>
                  <a:srgbClr val="231F20"/>
                </a:solidFill>
              </a:rPr>
              <a:t>Bloodlines</a:t>
            </a:r>
            <a:endParaRPr lang="en-US" dirty="0"/>
          </a:p>
        </p:txBody>
      </p:sp>
      <p:sp>
        <p:nvSpPr>
          <p:cNvPr id="19458" name="object 3"/>
          <p:cNvSpPr>
            <a:spLocks noGrp="1"/>
          </p:cNvSpPr>
          <p:nvPr>
            <p:ph idx="1"/>
          </p:nvPr>
        </p:nvSpPr>
        <p:spPr>
          <a:blipFill dpi="0" rotWithShape="1">
            <a:blip r:embed="rId2"/>
            <a:srcRect/>
            <a:stretch>
              <a:fillRect/>
            </a:stretch>
          </a:blipFill>
        </p:spPr>
        <p:txBody>
          <a:bodyPr lIns="0" tIns="0" rIns="0" bIns="0"/>
          <a:lstStyle/>
          <a:p>
            <a:endParaRPr lang="en-US"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3048000" y="58738"/>
            <a:ext cx="6096000" cy="6740525"/>
          </a:xfrm>
          <a:prstGeom prst="rect">
            <a:avLst/>
          </a:prstGeom>
          <a:noFill/>
          <a:ln w="9525">
            <a:noFill/>
            <a:miter lim="800000"/>
            <a:headEnd/>
            <a:tailEnd/>
          </a:ln>
        </p:spPr>
        <p:txBody>
          <a:bodyPr>
            <a:spAutoFit/>
          </a:bodyPr>
          <a:lstStyle/>
          <a:p>
            <a:pPr algn="l" rtl="0"/>
            <a:r>
              <a:rPr lang="en-US">
                <a:latin typeface="Century Gothic" pitchFamily="34" charset="0"/>
              </a:rPr>
              <a:t>9. Look at the questions below and note down your  answers. Then ask your partner about their answers. Does  family have a similarly strong influence in your lives?</a:t>
            </a:r>
          </a:p>
          <a:p>
            <a:pPr algn="l" rtl="0"/>
            <a:endParaRPr lang="en-US">
              <a:latin typeface="Century Gothic" pitchFamily="34" charset="0"/>
            </a:endParaRPr>
          </a:p>
          <a:p>
            <a:pPr algn="l" rtl="0"/>
            <a:r>
              <a:rPr lang="en-US">
                <a:latin typeface="Century Gothic" pitchFamily="34" charset="0"/>
              </a:rPr>
              <a:t>HOW DOES FAMILY SHAPE YOU?</a:t>
            </a:r>
          </a:p>
          <a:p>
            <a:pPr algn="l" rtl="0"/>
            <a:r>
              <a:rPr lang="en-US">
                <a:latin typeface="Century Gothic" pitchFamily="34" charset="0"/>
              </a:rPr>
              <a:t>Would you say you are a close family?  How much time do you spend with family:</a:t>
            </a:r>
          </a:p>
          <a:p>
            <a:pPr algn="l" rtl="0"/>
            <a:r>
              <a:rPr lang="en-US">
                <a:latin typeface="Century Gothic" pitchFamily="34" charset="0"/>
              </a:rPr>
              <a:t>out of a sense of duty?</a:t>
            </a:r>
          </a:p>
          <a:p>
            <a:pPr algn="l" rtl="0"/>
            <a:r>
              <a:rPr lang="en-US">
                <a:latin typeface="Century Gothic" pitchFamily="34" charset="0"/>
              </a:rPr>
              <a:t>because you choose to?</a:t>
            </a:r>
          </a:p>
          <a:p>
            <a:pPr algn="l" rtl="0"/>
            <a:r>
              <a:rPr lang="en-US">
                <a:latin typeface="Century Gothic" pitchFamily="34" charset="0"/>
              </a:rPr>
              <a:t>Is family a consideration for you in choosing where to live?  How conscious are you of your family’s history?</a:t>
            </a:r>
          </a:p>
          <a:p>
            <a:pPr algn="l" rtl="0"/>
            <a:r>
              <a:rPr lang="en-US">
                <a:latin typeface="Century Gothic" pitchFamily="34" charset="0"/>
              </a:rPr>
              <a:t>Is there a strong family trait? Have you inherited it?</a:t>
            </a:r>
          </a:p>
          <a:p>
            <a:pPr algn="l" rtl="0"/>
            <a:r>
              <a:rPr lang="en-US">
                <a:latin typeface="Century Gothic" pitchFamily="34" charset="0"/>
              </a:rPr>
              <a:t>Is there a ‘head of the family’? How important is it to have  this person’s approval?</a:t>
            </a:r>
          </a:p>
          <a:p>
            <a:pPr algn="l" rtl="0"/>
            <a:r>
              <a:rPr lang="en-US">
                <a:latin typeface="Century Gothic" pitchFamily="34" charset="0"/>
              </a:rPr>
              <a:t>Is there someone in the family you particularly admire? Why?</a:t>
            </a:r>
          </a:p>
          <a:p>
            <a:pPr algn="l" rtl="0"/>
            <a:r>
              <a:rPr lang="en-US">
                <a:latin typeface="Century Gothic" pitchFamily="34" charset="0"/>
              </a:rPr>
              <a:t>Has your family inﬂuenced the career path that you have  chosen?</a:t>
            </a:r>
          </a:p>
          <a:p>
            <a:pPr algn="l" rtl="0"/>
            <a:r>
              <a:rPr lang="en-US">
                <a:latin typeface="Century Gothic" pitchFamily="34" charset="0"/>
              </a:rPr>
              <a:t>When seeking advice, are you more likely to turn to friends  or family?</a:t>
            </a:r>
          </a:p>
          <a:p>
            <a:pPr algn="l" rtl="0"/>
            <a:r>
              <a:rPr lang="en-US">
                <a:latin typeface="Century Gothic" pitchFamily="34" charset="0"/>
              </a:rPr>
              <a:t>How important is it to you that your family approves of your  partner?</a:t>
            </a:r>
          </a:p>
          <a:p>
            <a:pPr algn="l" rtl="0"/>
            <a:r>
              <a:rPr lang="en-US">
                <a:latin typeface="Century Gothic" pitchFamily="34" charset="0"/>
              </a:rPr>
              <a:t>Would you say your family members have the same attitude to:</a:t>
            </a:r>
          </a:p>
          <a:p>
            <a:pPr algn="l" rtl="0"/>
            <a:r>
              <a:rPr lang="en-US">
                <a:latin typeface="Century Gothic" pitchFamily="34" charset="0"/>
              </a:rPr>
              <a:t>money?</a:t>
            </a:r>
          </a:p>
          <a:p>
            <a:pPr algn="l" rtl="0"/>
            <a:r>
              <a:rPr lang="en-US">
                <a:latin typeface="Century Gothic" pitchFamily="34" charset="0"/>
              </a:rPr>
              <a:t>bringing up children?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extLst>
          </p:cNvPr>
          <p:cNvSpPr>
            <a:spLocks noGrp="1"/>
          </p:cNvSpPr>
          <p:nvPr>
            <p:ph type="title"/>
          </p:nvPr>
        </p:nvSpPr>
        <p:spPr>
          <a:xfrm>
            <a:off x="838200" y="365125"/>
            <a:ext cx="10515600" cy="909638"/>
          </a:xfrm>
        </p:spPr>
        <p:txBody>
          <a:bodyPr rtlCol="0">
            <a:normAutofit/>
          </a:bodyPr>
          <a:lstStyle/>
          <a:p>
            <a:pPr marL="438150" fontAlgn="auto">
              <a:spcBef>
                <a:spcPts val="805"/>
              </a:spcBef>
              <a:spcAft>
                <a:spcPts val="0"/>
              </a:spcAft>
              <a:defRPr/>
            </a:pPr>
            <a:r>
              <a:rPr lang="en-US" b="1" spc="-80" dirty="0">
                <a:solidFill>
                  <a:srgbClr val="DA2128"/>
                </a:solidFill>
                <a:latin typeface="Lucida Sans"/>
                <a:ea typeface="+mn-ea"/>
                <a:cs typeface="Lucida Sans"/>
              </a:rPr>
              <a:t>Reading</a:t>
            </a:r>
            <a:endParaRPr lang="en-US" dirty="0"/>
          </a:p>
        </p:txBody>
      </p:sp>
      <p:sp>
        <p:nvSpPr>
          <p:cNvPr id="6" name="Content Placeholder 5">
            <a:extLst>
              <a:ext uri="{FF2B5EF4-FFF2-40B4-BE49-F238E27FC236}"/>
            </a:extLst>
          </p:cNvPr>
          <p:cNvSpPr>
            <a:spLocks noGrp="1"/>
          </p:cNvSpPr>
          <p:nvPr>
            <p:ph sz="half" idx="1"/>
          </p:nvPr>
        </p:nvSpPr>
        <p:spPr>
          <a:xfrm>
            <a:off x="1103313" y="2060575"/>
            <a:ext cx="4395787" cy="4195763"/>
          </a:xfrm>
        </p:spPr>
        <p:txBody>
          <a:bodyPr rtlCol="0"/>
          <a:lstStyle/>
          <a:p>
            <a:pPr fontAlgn="auto">
              <a:spcAft>
                <a:spcPts val="0"/>
              </a:spcAft>
              <a:buClr>
                <a:schemeClr val="bg2">
                  <a:lumMod val="40000"/>
                  <a:lumOff val="60000"/>
                </a:schemeClr>
              </a:buClr>
              <a:buFont typeface="Wingdings 3" charset="2"/>
              <a:buChar char=""/>
              <a:defRPr/>
            </a:pPr>
            <a:r>
              <a:rPr lang="en-US" spc="-25" dirty="0">
                <a:solidFill>
                  <a:srgbClr val="231F20"/>
                </a:solidFill>
                <a:latin typeface="Palatino Linotype"/>
                <a:cs typeface="Palatino Linotype"/>
              </a:rPr>
              <a:t>Work </a:t>
            </a:r>
            <a:r>
              <a:rPr lang="en-US" dirty="0">
                <a:solidFill>
                  <a:srgbClr val="231F20"/>
                </a:solidFill>
                <a:latin typeface="Palatino Linotype"/>
                <a:cs typeface="Palatino Linotype"/>
              </a:rPr>
              <a:t>in pairs. Why do you </a:t>
            </a:r>
            <a:r>
              <a:rPr lang="en-US" spc="-5" dirty="0">
                <a:solidFill>
                  <a:srgbClr val="231F20"/>
                </a:solidFill>
                <a:latin typeface="Palatino Linotype"/>
                <a:cs typeface="Palatino Linotype"/>
              </a:rPr>
              <a:t>think </a:t>
            </a:r>
            <a:r>
              <a:rPr lang="en-US" dirty="0">
                <a:solidFill>
                  <a:srgbClr val="231F20"/>
                </a:solidFill>
                <a:latin typeface="Palatino Linotype"/>
                <a:cs typeface="Palatino Linotype"/>
              </a:rPr>
              <a:t>people  emigrate? </a:t>
            </a:r>
          </a:p>
          <a:p>
            <a:pPr fontAlgn="auto">
              <a:spcAft>
                <a:spcPts val="0"/>
              </a:spcAft>
              <a:buClr>
                <a:schemeClr val="bg2">
                  <a:lumMod val="40000"/>
                  <a:lumOff val="60000"/>
                </a:schemeClr>
              </a:buClr>
              <a:buFont typeface="Wingdings 3" charset="2"/>
              <a:buChar char=""/>
              <a:defRPr/>
            </a:pPr>
            <a:r>
              <a:rPr lang="en-US" dirty="0">
                <a:solidFill>
                  <a:srgbClr val="231F20"/>
                </a:solidFill>
                <a:latin typeface="Palatino Linotype"/>
                <a:cs typeface="Palatino Linotype"/>
              </a:rPr>
              <a:t>What </a:t>
            </a:r>
            <a:r>
              <a:rPr lang="en-US" spc="-5" dirty="0">
                <a:solidFill>
                  <a:srgbClr val="231F20"/>
                </a:solidFill>
                <a:latin typeface="Palatino Linotype"/>
                <a:cs typeface="Palatino Linotype"/>
              </a:rPr>
              <a:t>difficulties </a:t>
            </a:r>
            <a:r>
              <a:rPr lang="en-US" dirty="0">
                <a:solidFill>
                  <a:srgbClr val="231F20"/>
                </a:solidFill>
                <a:latin typeface="Palatino Linotype"/>
                <a:cs typeface="Palatino Linotype"/>
              </a:rPr>
              <a:t>do you </a:t>
            </a:r>
            <a:r>
              <a:rPr lang="en-US" spc="-5" dirty="0">
                <a:solidFill>
                  <a:srgbClr val="231F20"/>
                </a:solidFill>
                <a:latin typeface="Palatino Linotype"/>
                <a:cs typeface="Palatino Linotype"/>
              </a:rPr>
              <a:t>think  they </a:t>
            </a:r>
            <a:r>
              <a:rPr lang="en-US" dirty="0">
                <a:solidFill>
                  <a:srgbClr val="231F20"/>
                </a:solidFill>
                <a:latin typeface="Palatino Linotype"/>
                <a:cs typeface="Palatino Linotype"/>
              </a:rPr>
              <a:t>face when </a:t>
            </a:r>
            <a:r>
              <a:rPr lang="en-US" spc="-5" dirty="0">
                <a:solidFill>
                  <a:srgbClr val="231F20"/>
                </a:solidFill>
                <a:latin typeface="Palatino Linotype"/>
                <a:cs typeface="Palatino Linotype"/>
              </a:rPr>
              <a:t>they </a:t>
            </a:r>
            <a:r>
              <a:rPr lang="en-US" dirty="0">
                <a:solidFill>
                  <a:srgbClr val="231F20"/>
                </a:solidFill>
                <a:latin typeface="Palatino Linotype"/>
                <a:cs typeface="Palatino Linotype"/>
              </a:rPr>
              <a:t>settle in a new</a:t>
            </a:r>
            <a:r>
              <a:rPr lang="en-US" spc="-55" dirty="0">
                <a:solidFill>
                  <a:srgbClr val="231F20"/>
                </a:solidFill>
                <a:latin typeface="Palatino Linotype"/>
                <a:cs typeface="Palatino Linotype"/>
              </a:rPr>
              <a:t> </a:t>
            </a:r>
            <a:r>
              <a:rPr lang="en-US" dirty="0">
                <a:solidFill>
                  <a:srgbClr val="231F20"/>
                </a:solidFill>
                <a:latin typeface="Palatino Linotype"/>
                <a:cs typeface="Palatino Linotype"/>
              </a:rPr>
              <a:t>country?  </a:t>
            </a:r>
            <a:r>
              <a:rPr lang="en-US" spc="-5" dirty="0">
                <a:solidFill>
                  <a:srgbClr val="231F20"/>
                </a:solidFill>
                <a:latin typeface="Palatino Linotype"/>
                <a:cs typeface="Palatino Linotype"/>
              </a:rPr>
              <a:t>Compare </a:t>
            </a:r>
            <a:r>
              <a:rPr lang="en-US" dirty="0">
                <a:solidFill>
                  <a:srgbClr val="231F20"/>
                </a:solidFill>
                <a:latin typeface="Palatino Linotype"/>
                <a:cs typeface="Palatino Linotype"/>
              </a:rPr>
              <a:t>your ideas with another</a:t>
            </a:r>
            <a:r>
              <a:rPr lang="en-US" spc="-25" dirty="0">
                <a:solidFill>
                  <a:srgbClr val="231F20"/>
                </a:solidFill>
                <a:latin typeface="Palatino Linotype"/>
                <a:cs typeface="Palatino Linotype"/>
              </a:rPr>
              <a:t> </a:t>
            </a:r>
            <a:r>
              <a:rPr lang="en-US" spc="-15" dirty="0">
                <a:solidFill>
                  <a:srgbClr val="231F20"/>
                </a:solidFill>
                <a:latin typeface="Palatino Linotype"/>
                <a:cs typeface="Palatino Linotype"/>
              </a:rPr>
              <a:t>pair.</a:t>
            </a:r>
            <a:r>
              <a:rPr lang="en-US" dirty="0">
                <a:solidFill>
                  <a:prstClr val="black"/>
                </a:solidFill>
                <a:latin typeface="Palatino Linotype"/>
                <a:cs typeface="Palatino Linotype"/>
              </a:rPr>
              <a:t/>
            </a:r>
            <a:br>
              <a:rPr lang="en-US" dirty="0">
                <a:solidFill>
                  <a:prstClr val="black"/>
                </a:solidFill>
                <a:latin typeface="Palatino Linotype"/>
                <a:cs typeface="Palatino Linotype"/>
              </a:rPr>
            </a:br>
            <a:endParaRPr lang="en-US" dirty="0"/>
          </a:p>
        </p:txBody>
      </p:sp>
      <p:sp>
        <p:nvSpPr>
          <p:cNvPr id="7" name="Content Placeholder 6">
            <a:extLst>
              <a:ext uri="{FF2B5EF4-FFF2-40B4-BE49-F238E27FC236}"/>
            </a:extLst>
          </p:cNvPr>
          <p:cNvSpPr>
            <a:spLocks noGrp="1"/>
          </p:cNvSpPr>
          <p:nvPr>
            <p:ph sz="half" idx="2"/>
          </p:nvPr>
        </p:nvSpPr>
        <p:spPr>
          <a:xfrm>
            <a:off x="5654675" y="2055813"/>
            <a:ext cx="4395788" cy="4200525"/>
          </a:xfrm>
        </p:spPr>
        <p:txBody>
          <a:bodyPr rtlCol="0"/>
          <a:lstStyle/>
          <a:p>
            <a:pPr fontAlgn="auto">
              <a:spcAft>
                <a:spcPts val="0"/>
              </a:spcAft>
              <a:buClr>
                <a:schemeClr val="bg2">
                  <a:lumMod val="40000"/>
                  <a:lumOff val="60000"/>
                </a:schemeClr>
              </a:buClr>
              <a:buFont typeface="Wingdings 3" charset="2"/>
              <a:buChar char=""/>
              <a:defRPr/>
            </a:pPr>
            <a:r>
              <a:rPr lang="en-US" dirty="0">
                <a:solidFill>
                  <a:srgbClr val="231F20"/>
                </a:solidFill>
                <a:latin typeface="Palatino Linotype"/>
                <a:cs typeface="Palatino Linotype"/>
              </a:rPr>
              <a:t>Read </a:t>
            </a:r>
            <a:r>
              <a:rPr lang="en-US" spc="-5" dirty="0">
                <a:solidFill>
                  <a:srgbClr val="231F20"/>
                </a:solidFill>
                <a:latin typeface="Palatino Linotype"/>
                <a:cs typeface="Palatino Linotype"/>
              </a:rPr>
              <a:t>the </a:t>
            </a:r>
            <a:r>
              <a:rPr lang="en-US" dirty="0">
                <a:solidFill>
                  <a:srgbClr val="231F20"/>
                </a:solidFill>
                <a:latin typeface="Palatino Linotype"/>
                <a:cs typeface="Palatino Linotype"/>
              </a:rPr>
              <a:t>article </a:t>
            </a:r>
            <a:r>
              <a:rPr lang="en-US" spc="-5" dirty="0">
                <a:solidFill>
                  <a:srgbClr val="231F20"/>
                </a:solidFill>
                <a:latin typeface="Palatino Linotype"/>
                <a:cs typeface="Palatino Linotype"/>
              </a:rPr>
              <a:t>about </a:t>
            </a:r>
            <a:r>
              <a:rPr lang="en-US" dirty="0">
                <a:solidFill>
                  <a:srgbClr val="231F20"/>
                </a:solidFill>
                <a:latin typeface="Palatino Linotype"/>
                <a:cs typeface="Palatino Linotype"/>
              </a:rPr>
              <a:t>immigrants in New  </a:t>
            </a:r>
            <a:r>
              <a:rPr lang="en-US" spc="-20" dirty="0">
                <a:solidFill>
                  <a:srgbClr val="231F20"/>
                </a:solidFill>
                <a:latin typeface="Palatino Linotype"/>
                <a:cs typeface="Palatino Linotype"/>
              </a:rPr>
              <a:t>York. </a:t>
            </a:r>
          </a:p>
          <a:p>
            <a:pPr marL="0" indent="0" fontAlgn="auto">
              <a:spcAft>
                <a:spcPts val="0"/>
              </a:spcAft>
              <a:buClr>
                <a:schemeClr val="bg2">
                  <a:lumMod val="40000"/>
                  <a:lumOff val="60000"/>
                </a:schemeClr>
              </a:buClr>
              <a:buFont typeface="Wingdings 3" charset="2"/>
              <a:buNone/>
              <a:defRPr/>
            </a:pPr>
            <a:r>
              <a:rPr lang="en-US" spc="-10" dirty="0">
                <a:solidFill>
                  <a:srgbClr val="231F20"/>
                </a:solidFill>
                <a:latin typeface="Palatino Linotype"/>
                <a:cs typeface="Palatino Linotype"/>
              </a:rPr>
              <a:t>.</a:t>
            </a:r>
          </a:p>
          <a:p>
            <a:pPr fontAlgn="auto">
              <a:spcAft>
                <a:spcPts val="0"/>
              </a:spcAft>
              <a:buClr>
                <a:schemeClr val="bg2">
                  <a:lumMod val="40000"/>
                  <a:lumOff val="60000"/>
                </a:schemeClr>
              </a:buClr>
              <a:buFont typeface="Wingdings 3" charset="2"/>
              <a:buChar char=""/>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extLst>
          </p:cNvPr>
          <p:cNvSpPr/>
          <p:nvPr/>
        </p:nvSpPr>
        <p:spPr>
          <a:xfrm>
            <a:off x="3048000" y="587375"/>
            <a:ext cx="6096000" cy="5683250"/>
          </a:xfrm>
          <a:prstGeom prst="rect">
            <a:avLst/>
          </a:prstGeom>
        </p:spPr>
        <p:txBody>
          <a:bodyPr>
            <a:spAutoFit/>
          </a:bodyPr>
          <a:lstStyle/>
          <a:p>
            <a:pPr marL="12700" algn="l" rtl="0">
              <a:lnSpc>
                <a:spcPct val="105000"/>
              </a:lnSpc>
              <a:spcBef>
                <a:spcPts val="100"/>
              </a:spcBef>
            </a:pPr>
            <a:r>
              <a:rPr lang="en-US">
                <a:solidFill>
                  <a:srgbClr val="231F20"/>
                </a:solidFill>
                <a:latin typeface="Palatino Linotype" pitchFamily="18" charset="0"/>
              </a:rPr>
              <a:t>America itself is well-known for being a  melting pot of different ethnic groups and  cultures, but nowhere is this diversity more  pronounced than in Queens, New York.</a:t>
            </a:r>
            <a:endParaRPr lang="en-US">
              <a:latin typeface="Palatino Linotype" pitchFamily="18" charset="0"/>
            </a:endParaRPr>
          </a:p>
          <a:p>
            <a:pPr marL="12700" algn="l" rtl="0">
              <a:lnSpc>
                <a:spcPct val="105000"/>
              </a:lnSpc>
            </a:pPr>
            <a:r>
              <a:rPr lang="en-US">
                <a:solidFill>
                  <a:srgbClr val="231F20"/>
                </a:solidFill>
                <a:latin typeface="Palatino Linotype" pitchFamily="18" charset="0"/>
              </a:rPr>
              <a:t>Here, second-generation Puerto Ricans live  alongside third-generation Greeks and first-  generation Koreans, all united by a common  feeling of pride in their American identity.</a:t>
            </a:r>
            <a:endParaRPr lang="en-US">
              <a:latin typeface="Palatino Linotype" pitchFamily="18" charset="0"/>
            </a:endParaRPr>
          </a:p>
          <a:p>
            <a:pPr marL="12700" algn="l" rtl="0">
              <a:lnSpc>
                <a:spcPct val="105000"/>
              </a:lnSpc>
              <a:spcBef>
                <a:spcPts val="563"/>
              </a:spcBef>
            </a:pPr>
            <a:r>
              <a:rPr lang="en-US">
                <a:solidFill>
                  <a:srgbClr val="231F20"/>
                </a:solidFill>
                <a:latin typeface="Palatino Linotype" pitchFamily="18" charset="0"/>
              </a:rPr>
              <a:t>However, they are also proud and curious  about their ancestral roots. </a:t>
            </a:r>
            <a:r>
              <a:rPr lang="en-US" i="1">
                <a:solidFill>
                  <a:srgbClr val="231F20"/>
                </a:solidFill>
                <a:latin typeface="Book Antiqua" pitchFamily="18" charset="0"/>
              </a:rPr>
              <a:t>National  Geographic’s Genographic Project</a:t>
            </a:r>
            <a:r>
              <a:rPr lang="en-US">
                <a:solidFill>
                  <a:srgbClr val="231F20"/>
                </a:solidFill>
                <a:latin typeface="Palatino Linotype" pitchFamily="18" charset="0"/>
              </a:rPr>
              <a:t>, known also  as the Human Family Tree, set out to trace the  origins and common ancestry of the various  immigrants in this community by examining  their genetic makeup using a simple DNA  test. The study was well supported by</a:t>
            </a:r>
            <a:endParaRPr lang="en-US">
              <a:latin typeface="Palatino Linotype" pitchFamily="18" charset="0"/>
            </a:endParaRPr>
          </a:p>
          <a:p>
            <a:pPr marL="12700" algn="l" rtl="0">
              <a:lnSpc>
                <a:spcPct val="105000"/>
              </a:lnSpc>
            </a:pPr>
            <a:r>
              <a:rPr lang="en-US">
                <a:solidFill>
                  <a:srgbClr val="231F20"/>
                </a:solidFill>
                <a:latin typeface="Palatino Linotype" pitchFamily="18" charset="0"/>
              </a:rPr>
              <a:t>local residents, but often what was of more  immediate interest to people was something  which intrigues us all: the history of our  recent ancestry. In other words, how their  grandparents and great-grandparents arrived  in America, and what brought them there in  the first place.</a:t>
            </a:r>
            <a:endParaRPr lang="en-US">
              <a:latin typeface="Palatino Linotype"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extLst>
          </p:cNvPr>
          <p:cNvSpPr/>
          <p:nvPr/>
        </p:nvSpPr>
        <p:spPr>
          <a:xfrm>
            <a:off x="3048000" y="347663"/>
            <a:ext cx="6740525" cy="1244600"/>
          </a:xfrm>
          <a:prstGeom prst="rect">
            <a:avLst/>
          </a:prstGeom>
        </p:spPr>
        <p:txBody>
          <a:bodyPr>
            <a:spAutoFit/>
          </a:bodyPr>
          <a:lstStyle/>
          <a:p>
            <a:pPr marL="12700" algn="l" rtl="0">
              <a:lnSpc>
                <a:spcPct val="105000"/>
              </a:lnSpc>
              <a:spcBef>
                <a:spcPts val="563"/>
              </a:spcBef>
            </a:pPr>
            <a:r>
              <a:rPr lang="en-US">
                <a:solidFill>
                  <a:srgbClr val="231F20"/>
                </a:solidFill>
                <a:latin typeface="Palatino Linotype" pitchFamily="18" charset="0"/>
              </a:rPr>
              <a:t>One recurring theme among immigrants  seems to be the hard work and sacrifices that  went in to building a new life and how their  descendants now feel a duty to honour their  efforts by working hard too. Here are two  Queens residents’ stories.</a:t>
            </a:r>
            <a:endParaRPr lang="en-US">
              <a:latin typeface="Palatino Linotype" pitchFamily="18" charset="0"/>
            </a:endParaRPr>
          </a:p>
        </p:txBody>
      </p:sp>
      <p:sp>
        <p:nvSpPr>
          <p:cNvPr id="6" name="Rectangle 5">
            <a:extLst>
              <a:ext uri="{FF2B5EF4-FFF2-40B4-BE49-F238E27FC236}"/>
            </a:extLst>
          </p:cNvPr>
          <p:cNvSpPr/>
          <p:nvPr/>
        </p:nvSpPr>
        <p:spPr>
          <a:xfrm>
            <a:off x="463550" y="1931988"/>
            <a:ext cx="9929813" cy="5003800"/>
          </a:xfrm>
          <a:prstGeom prst="rect">
            <a:avLst/>
          </a:prstGeom>
        </p:spPr>
        <p:txBody>
          <a:bodyPr>
            <a:spAutoFit/>
          </a:bodyPr>
          <a:lstStyle/>
          <a:p>
            <a:pPr marL="2568575" algn="l" defTabSz="914400" rtl="0">
              <a:spcBef>
                <a:spcPts val="163"/>
              </a:spcBef>
            </a:pPr>
            <a:r>
              <a:rPr lang="en-US" b="1">
                <a:solidFill>
                  <a:srgbClr val="231F20"/>
                </a:solidFill>
                <a:latin typeface="Times New Roman" pitchFamily="18" charset="0"/>
                <a:cs typeface="Times New Roman" pitchFamily="18" charset="0"/>
              </a:rPr>
              <a:t>Richard, 38</a:t>
            </a:r>
          </a:p>
          <a:p>
            <a:pPr marL="2568575" algn="l" defTabSz="914400" rtl="0">
              <a:lnSpc>
                <a:spcPct val="105000"/>
              </a:lnSpc>
            </a:pPr>
            <a:r>
              <a:rPr lang="en-US">
                <a:solidFill>
                  <a:srgbClr val="231F20"/>
                </a:solidFill>
                <a:latin typeface="Times New Roman" pitchFamily="18" charset="0"/>
                <a:cs typeface="Times New Roman" pitchFamily="18" charset="0"/>
              </a:rPr>
              <a:t>My great-grandfather Tomas came to America from Poland when he was  fifteen. His mother had become ill and died, and his father remarried to be  able to take care of his seven children. Tomas didn’t like his stepmother, so  he ran away to Belgium, where he boarded a ship to America – without a  ticket. He was clearly something of a free spirit. Arriving in America with  nothing, he got a job on the railroads in California. Then one day he saw an  announcement in a newspaper that was read by immigrants. It was from  his brother in New York who was also seeking his fortune in America and  was looking for him. Tomas got in touch and they had an emotional reunion  in New York, where Tomas subsequently settled. This is the story that my  grandmother has passed down to us, to my parents and all my aunts and  uncles. She is an amazing woman and the head of the family, I suppose; the  one who holds us all together. She’s actually quite forgetful now, but she  never forgets family details. What that has meant is that all of us – brothers,  aunts, cousins – have a strong family bond and a strong sense of belonging  to a group that has struggled and fought together to succeed here.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3048000" y="890588"/>
            <a:ext cx="6096000" cy="5076825"/>
          </a:xfrm>
          <a:prstGeom prst="rect">
            <a:avLst/>
          </a:prstGeom>
          <a:noFill/>
          <a:ln w="9525">
            <a:noFill/>
            <a:miter lim="800000"/>
            <a:headEnd/>
            <a:tailEnd/>
          </a:ln>
        </p:spPr>
        <p:txBody>
          <a:bodyPr>
            <a:spAutoFit/>
          </a:bodyPr>
          <a:lstStyle/>
          <a:p>
            <a:pPr algn="l" rtl="0"/>
            <a:r>
              <a:rPr lang="en-US">
                <a:latin typeface="Times New Roman" pitchFamily="18" charset="0"/>
                <a:cs typeface="Times New Roman" pitchFamily="18" charset="0"/>
              </a:rPr>
              <a:t>Tanja, 29</a:t>
            </a:r>
          </a:p>
          <a:p>
            <a:pPr algn="l" rtl="0"/>
            <a:r>
              <a:rPr lang="en-US">
                <a:latin typeface="Times New Roman" pitchFamily="18" charset="0"/>
                <a:cs typeface="Times New Roman" pitchFamily="18" charset="0"/>
              </a:rPr>
              <a:t>‘I’m a first generation American. Both my parents came here from Jamaica,  where getting a good education is a must. My mother always says that  people may take everything away from you, but they can never take away  your education. My father was a nurse in Jamaica, but he had an ambition  to be a doctor in the US; when he first came here, he studied during the day  and went to work at night. My parents have a strong work ethic. My mum  has always worked as a nurse, but at the same time has always been very  involved in our lives also, helping with our studies and following our careers  with interest. Both my sister and I have followed them into the medical  profession and now I’m working as a doctor at the Mount Sinai hospital in  Queens. I don’t know if that kind of dedication is genetic or just something  that you learn from your parents, but that desire to get ahead … we’ve  certainly both inherited it. The great thing about America is that it gives you  the opportunity to live those dreams too.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extLst>
          </p:cNvPr>
          <p:cNvSpPr/>
          <p:nvPr/>
        </p:nvSpPr>
        <p:spPr>
          <a:xfrm>
            <a:off x="1403350" y="2203450"/>
            <a:ext cx="9183688" cy="3970338"/>
          </a:xfrm>
          <a:prstGeom prst="rect">
            <a:avLst/>
          </a:prstGeom>
        </p:spPr>
        <p:txBody>
          <a:bodyPr>
            <a:spAutoFit/>
          </a:bodyPr>
          <a:lstStyle/>
          <a:p>
            <a:pPr algn="l" rtl="0" fontAlgn="auto">
              <a:spcBef>
                <a:spcPts val="0"/>
              </a:spcBef>
              <a:spcAft>
                <a:spcPts val="0"/>
              </a:spcAft>
              <a:defRPr/>
            </a:pPr>
            <a:r>
              <a:rPr lang="en-US" dirty="0">
                <a:solidFill>
                  <a:srgbClr val="231F20"/>
                </a:solidFill>
                <a:latin typeface="Palatino Linotype"/>
                <a:cs typeface="Palatino Linotype"/>
              </a:rPr>
              <a:t>Answer </a:t>
            </a:r>
            <a:r>
              <a:rPr lang="en-US" spc="-5" dirty="0">
                <a:solidFill>
                  <a:srgbClr val="231F20"/>
                </a:solidFill>
                <a:latin typeface="Palatino Linotype"/>
                <a:cs typeface="Palatino Linotype"/>
              </a:rPr>
              <a:t>the </a:t>
            </a:r>
            <a:r>
              <a:rPr lang="en-US" dirty="0">
                <a:solidFill>
                  <a:srgbClr val="231F20"/>
                </a:solidFill>
                <a:latin typeface="Palatino Linotype"/>
                <a:cs typeface="Palatino Linotype"/>
              </a:rPr>
              <a:t>questions. Then</a:t>
            </a:r>
            <a:r>
              <a:rPr lang="en-US" spc="-80" dirty="0">
                <a:solidFill>
                  <a:srgbClr val="231F20"/>
                </a:solidFill>
                <a:latin typeface="Palatino Linotype"/>
                <a:cs typeface="Palatino Linotype"/>
              </a:rPr>
              <a:t> </a:t>
            </a:r>
            <a:r>
              <a:rPr lang="en-US" spc="-5" dirty="0">
                <a:solidFill>
                  <a:srgbClr val="231F20"/>
                </a:solidFill>
                <a:latin typeface="Palatino Linotype"/>
                <a:cs typeface="Palatino Linotype"/>
              </a:rPr>
              <a:t>compare  </a:t>
            </a:r>
            <a:r>
              <a:rPr lang="en-US" dirty="0">
                <a:solidFill>
                  <a:srgbClr val="231F20"/>
                </a:solidFill>
                <a:latin typeface="Palatino Linotype"/>
                <a:cs typeface="Palatino Linotype"/>
              </a:rPr>
              <a:t>your answers with your</a:t>
            </a:r>
            <a:r>
              <a:rPr lang="en-US" spc="-20" dirty="0">
                <a:solidFill>
                  <a:srgbClr val="231F20"/>
                </a:solidFill>
                <a:latin typeface="Palatino Linotype"/>
                <a:cs typeface="Palatino Linotype"/>
              </a:rPr>
              <a:t> </a:t>
            </a:r>
            <a:r>
              <a:rPr lang="en-US" spc="-10" dirty="0">
                <a:solidFill>
                  <a:srgbClr val="231F20"/>
                </a:solidFill>
                <a:latin typeface="Palatino Linotype"/>
                <a:cs typeface="Palatino Linotype"/>
              </a:rPr>
              <a:t>partner</a:t>
            </a:r>
            <a:endParaRPr lang="en-US" dirty="0">
              <a:latin typeface="+mn-lt"/>
              <a:cs typeface="+mn-cs"/>
            </a:endParaRPr>
          </a:p>
          <a:p>
            <a:pPr marL="342900" indent="-342900" algn="l" rtl="0" fontAlgn="auto">
              <a:spcBef>
                <a:spcPts val="0"/>
              </a:spcBef>
              <a:spcAft>
                <a:spcPts val="0"/>
              </a:spcAft>
              <a:buFont typeface="+mj-lt"/>
              <a:buAutoNum type="arabicPeriod"/>
              <a:defRPr/>
            </a:pPr>
            <a:r>
              <a:rPr lang="en-US" dirty="0">
                <a:latin typeface="+mn-lt"/>
                <a:cs typeface="+mn-cs"/>
              </a:rPr>
              <a:t>What is special about the area of Queens in  New York?</a:t>
            </a:r>
          </a:p>
          <a:p>
            <a:pPr marL="342900" indent="-342900" algn="l" rtl="0" fontAlgn="auto">
              <a:spcBef>
                <a:spcPts val="0"/>
              </a:spcBef>
              <a:spcAft>
                <a:spcPts val="0"/>
              </a:spcAft>
              <a:buFont typeface="+mj-lt"/>
              <a:buAutoNum type="arabicPeriod"/>
              <a:defRPr/>
            </a:pPr>
            <a:r>
              <a:rPr lang="en-US" dirty="0">
                <a:latin typeface="+mn-lt"/>
                <a:cs typeface="+mn-cs"/>
              </a:rPr>
              <a:t>What do Richard and Tanja’s families have  in common?</a:t>
            </a:r>
          </a:p>
          <a:p>
            <a:pPr marL="342900" indent="-342900" algn="l" rtl="0" fontAlgn="auto">
              <a:spcBef>
                <a:spcPts val="0"/>
              </a:spcBef>
              <a:spcAft>
                <a:spcPts val="0"/>
              </a:spcAft>
              <a:buFont typeface="+mj-lt"/>
              <a:buAutoNum type="arabicPeriod"/>
              <a:defRPr/>
            </a:pPr>
            <a:r>
              <a:rPr lang="en-US" dirty="0">
                <a:latin typeface="+mn-lt"/>
                <a:cs typeface="+mn-cs"/>
              </a:rPr>
              <a:t>What are the differences between Richard’s  and Tanja’s stories as immigrants</a:t>
            </a:r>
          </a:p>
          <a:p>
            <a:pPr marL="342900" indent="-342900" algn="l" rtl="0" fontAlgn="auto">
              <a:spcBef>
                <a:spcPts val="0"/>
              </a:spcBef>
              <a:spcAft>
                <a:spcPts val="0"/>
              </a:spcAft>
              <a:buFont typeface="+mj-lt"/>
              <a:buAutoNum type="arabicPeriod"/>
              <a:defRPr/>
            </a:pPr>
            <a:r>
              <a:rPr lang="en-US" dirty="0">
                <a:latin typeface="+mn-lt"/>
                <a:cs typeface="+mn-cs"/>
              </a:rPr>
              <a:t>Are the sentences true (T) or false (F) according  to the article?</a:t>
            </a:r>
          </a:p>
          <a:p>
            <a:pPr marL="285750" indent="-285750" algn="l" rtl="0" fontAlgn="auto">
              <a:spcBef>
                <a:spcPts val="0"/>
              </a:spcBef>
              <a:spcAft>
                <a:spcPts val="0"/>
              </a:spcAft>
              <a:buFont typeface="Arial" panose="020B0604020202020204" pitchFamily="34" charset="0"/>
              <a:buChar char="•"/>
              <a:defRPr/>
            </a:pPr>
            <a:r>
              <a:rPr lang="en-US" dirty="0">
                <a:latin typeface="+mn-lt"/>
                <a:cs typeface="+mn-cs"/>
              </a:rPr>
              <a:t>Immigrants in Queens feel attached to their  new country.</a:t>
            </a:r>
          </a:p>
          <a:p>
            <a:pPr marL="285750" indent="-285750" algn="l" rtl="0" fontAlgn="auto">
              <a:spcBef>
                <a:spcPts val="0"/>
              </a:spcBef>
              <a:spcAft>
                <a:spcPts val="0"/>
              </a:spcAft>
              <a:buFont typeface="Arial" panose="020B0604020202020204" pitchFamily="34" charset="0"/>
              <a:buChar char="•"/>
              <a:defRPr/>
            </a:pPr>
            <a:r>
              <a:rPr lang="en-US" dirty="0">
                <a:latin typeface="+mn-lt"/>
                <a:cs typeface="+mn-cs"/>
              </a:rPr>
              <a:t>People are much more interested in  learning about distant ancestors than recent  generations.</a:t>
            </a:r>
          </a:p>
          <a:p>
            <a:pPr marL="285750" indent="-285750" algn="l" rtl="0" fontAlgn="auto">
              <a:spcBef>
                <a:spcPts val="0"/>
              </a:spcBef>
              <a:spcAft>
                <a:spcPts val="0"/>
              </a:spcAft>
              <a:buFont typeface="Arial" panose="020B0604020202020204" pitchFamily="34" charset="0"/>
              <a:buChar char="•"/>
              <a:defRPr/>
            </a:pPr>
            <a:r>
              <a:rPr lang="en-US" dirty="0">
                <a:latin typeface="+mn-lt"/>
                <a:cs typeface="+mn-cs"/>
              </a:rPr>
              <a:t>Some years after immigrating to America,  Tomas met his brother in New York by  accident.</a:t>
            </a:r>
          </a:p>
          <a:p>
            <a:pPr marL="285750" indent="-285750" algn="l" rtl="0" fontAlgn="auto">
              <a:spcBef>
                <a:spcPts val="0"/>
              </a:spcBef>
              <a:spcAft>
                <a:spcPts val="0"/>
              </a:spcAft>
              <a:buFont typeface="Arial" panose="020B0604020202020204" pitchFamily="34" charset="0"/>
              <a:buChar char="•"/>
              <a:defRPr/>
            </a:pPr>
            <a:r>
              <a:rPr lang="en-US" dirty="0">
                <a:latin typeface="+mn-lt"/>
                <a:cs typeface="+mn-cs"/>
              </a:rPr>
              <a:t>Richard’s grandmother has kept the family  history alive.</a:t>
            </a:r>
          </a:p>
          <a:p>
            <a:pPr marL="285750" indent="-285750" algn="l" rtl="0" fontAlgn="auto">
              <a:spcBef>
                <a:spcPts val="0"/>
              </a:spcBef>
              <a:spcAft>
                <a:spcPts val="0"/>
              </a:spcAft>
              <a:buFont typeface="Arial" panose="020B0604020202020204" pitchFamily="34" charset="0"/>
              <a:buChar char="•"/>
              <a:defRPr/>
            </a:pPr>
            <a:r>
              <a:rPr lang="en-US" dirty="0">
                <a:latin typeface="+mn-lt"/>
                <a:cs typeface="+mn-cs"/>
              </a:rPr>
              <a:t>Tanja’s mother wasn’t able to balance work  with looking after her children’s education.</a:t>
            </a:r>
          </a:p>
          <a:p>
            <a:pPr marL="285750" indent="-285750" algn="l" rtl="0" fontAlgn="auto">
              <a:spcBef>
                <a:spcPts val="0"/>
              </a:spcBef>
              <a:spcAft>
                <a:spcPts val="0"/>
              </a:spcAft>
              <a:buFont typeface="Arial" panose="020B0604020202020204" pitchFamily="34" charset="0"/>
              <a:buChar char="•"/>
              <a:defRPr/>
            </a:pPr>
            <a:r>
              <a:rPr lang="en-US" dirty="0">
                <a:latin typeface="+mn-lt"/>
                <a:cs typeface="+mn-cs"/>
              </a:rPr>
              <a:t>Tanja and her sister have chosen to have  similar careers to their parents.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3048000" y="1304925"/>
            <a:ext cx="6096000" cy="4248150"/>
          </a:xfrm>
          <a:prstGeom prst="rect">
            <a:avLst/>
          </a:prstGeom>
          <a:noFill/>
          <a:ln w="9525">
            <a:noFill/>
            <a:miter lim="800000"/>
            <a:headEnd/>
            <a:tailEnd/>
          </a:ln>
        </p:spPr>
        <p:txBody>
          <a:bodyPr>
            <a:spAutoFit/>
          </a:bodyPr>
          <a:lstStyle/>
          <a:p>
            <a:pPr algn="l" rtl="0"/>
            <a:r>
              <a:rPr lang="en-US">
                <a:latin typeface="Century Gothic" pitchFamily="34" charset="0"/>
              </a:rPr>
              <a:t>5. Look at the article and choose the correct  explanation of each phrase.</a:t>
            </a:r>
          </a:p>
          <a:p>
            <a:pPr algn="l" rtl="0"/>
            <a:r>
              <a:rPr lang="en-US">
                <a:latin typeface="Century Gothic" pitchFamily="34" charset="0"/>
              </a:rPr>
              <a:t>a melting pot (para 1)  a a place of conflict</a:t>
            </a:r>
          </a:p>
          <a:p>
            <a:pPr algn="l" rtl="0"/>
            <a:r>
              <a:rPr lang="en-US">
                <a:latin typeface="Century Gothic" pitchFamily="34" charset="0"/>
              </a:rPr>
              <a:t>b a place where all mix together  c a place which attracts</a:t>
            </a:r>
          </a:p>
          <a:p>
            <a:pPr algn="l" rtl="0"/>
            <a:r>
              <a:rPr lang="en-US">
                <a:latin typeface="Century Gothic" pitchFamily="34" charset="0"/>
              </a:rPr>
              <a:t>their ancestral roots (para 2)</a:t>
            </a:r>
          </a:p>
          <a:p>
            <a:pPr algn="l" rtl="0"/>
            <a:r>
              <a:rPr lang="en-US">
                <a:latin typeface="Century Gothic" pitchFamily="34" charset="0"/>
              </a:rPr>
              <a:t>a where their family came from originally  b how they got to America</a:t>
            </a:r>
          </a:p>
          <a:p>
            <a:pPr algn="l" rtl="0"/>
            <a:r>
              <a:rPr lang="en-US">
                <a:latin typeface="Century Gothic" pitchFamily="34" charset="0"/>
              </a:rPr>
              <a:t>c their parents’ character</a:t>
            </a:r>
          </a:p>
          <a:p>
            <a:pPr algn="l" rtl="0"/>
            <a:r>
              <a:rPr lang="en-US">
                <a:latin typeface="Century Gothic" pitchFamily="34" charset="0"/>
              </a:rPr>
              <a:t>one recurring theme (para 3)  a sad fact</a:t>
            </a:r>
          </a:p>
          <a:p>
            <a:pPr algn="l" rtl="0"/>
            <a:r>
              <a:rPr lang="en-US">
                <a:latin typeface="Century Gothic" pitchFamily="34" charset="0"/>
              </a:rPr>
              <a:t>b common story  c    unusual quality</a:t>
            </a:r>
          </a:p>
          <a:p>
            <a:pPr algn="l" rtl="0"/>
            <a:r>
              <a:rPr lang="en-US">
                <a:latin typeface="Century Gothic" pitchFamily="34" charset="0"/>
              </a:rPr>
              <a:t>seeking his fortune (para 4)  a hoping to get lucky</a:t>
            </a:r>
          </a:p>
          <a:p>
            <a:pPr algn="l" rtl="0"/>
            <a:r>
              <a:rPr lang="en-US">
                <a:latin typeface="Century Gothic" pitchFamily="34" charset="0"/>
              </a:rPr>
              <a:t>looking for the right job</a:t>
            </a:r>
          </a:p>
          <a:p>
            <a:pPr algn="l" rtl="0"/>
            <a:r>
              <a:rPr lang="en-US">
                <a:latin typeface="Century Gothic" pitchFamily="34" charset="0"/>
              </a:rPr>
              <a:t>looking for a way to get rich</a:t>
            </a:r>
          </a:p>
          <a:p>
            <a:pPr algn="l" rtl="0"/>
            <a:r>
              <a:rPr lang="en-US">
                <a:latin typeface="Century Gothic" pitchFamily="34" charset="0"/>
              </a:rPr>
              <a:t>a must (para 5)  a a good thing  b a right</a:t>
            </a:r>
          </a:p>
          <a:p>
            <a:pPr algn="l" rtl="0"/>
            <a:r>
              <a:rPr lang="en-US">
                <a:latin typeface="Century Gothic" pitchFamily="34" charset="0"/>
              </a:rPr>
              <a:t>c a necessity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3048000" y="1997075"/>
            <a:ext cx="6096000" cy="3140075"/>
          </a:xfrm>
          <a:prstGeom prst="rect">
            <a:avLst/>
          </a:prstGeom>
          <a:noFill/>
          <a:ln w="9525">
            <a:noFill/>
            <a:miter lim="800000"/>
            <a:headEnd/>
            <a:tailEnd/>
          </a:ln>
        </p:spPr>
        <p:txBody>
          <a:bodyPr>
            <a:spAutoFit/>
          </a:bodyPr>
          <a:lstStyle/>
          <a:p>
            <a:pPr algn="l" rtl="0"/>
            <a:r>
              <a:rPr lang="en-US">
                <a:latin typeface="Century Gothic" pitchFamily="34" charset="0"/>
              </a:rPr>
              <a:t>Critical thinking identifying the  main aspect</a:t>
            </a:r>
          </a:p>
          <a:p>
            <a:pPr algn="l" rtl="0"/>
            <a:endParaRPr lang="en-US">
              <a:latin typeface="Century Gothic" pitchFamily="34" charset="0"/>
            </a:endParaRPr>
          </a:p>
          <a:p>
            <a:pPr algn="l" rtl="0"/>
            <a:r>
              <a:rPr lang="en-US">
                <a:latin typeface="Century Gothic" pitchFamily="34" charset="0"/>
              </a:rPr>
              <a:t>Work in pairs. This article deals with different aspects  of emigration. Identify the aspects in each of the first  three paragraphs. Compare your answers with another  pair to check you have identified the same themes.</a:t>
            </a:r>
          </a:p>
          <a:p>
            <a:pPr algn="l" rtl="0"/>
            <a:r>
              <a:rPr lang="en-US">
                <a:latin typeface="Century Gothic" pitchFamily="34" charset="0"/>
              </a:rPr>
              <a:t>Read the personal accounts of the immigrants again.  Which of the aspects do their stories pick up on?  Which aspects are not really mentioned again?</a:t>
            </a:r>
          </a:p>
          <a:p>
            <a:pPr algn="l" rtl="0"/>
            <a:r>
              <a:rPr lang="en-US">
                <a:latin typeface="Century Gothic" pitchFamily="34" charset="0"/>
              </a:rPr>
              <a:t>Discuss what the main aspect, or message, is of this  article. Then ask other pairs if they have reached the  same conclusion.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3048000" y="2551113"/>
            <a:ext cx="6096000" cy="1755775"/>
          </a:xfrm>
          <a:prstGeom prst="rect">
            <a:avLst/>
          </a:prstGeom>
          <a:noFill/>
          <a:ln w="9525">
            <a:noFill/>
            <a:miter lim="800000"/>
            <a:headEnd/>
            <a:tailEnd/>
          </a:ln>
        </p:spPr>
        <p:txBody>
          <a:bodyPr>
            <a:spAutoFit/>
          </a:bodyPr>
          <a:lstStyle/>
          <a:p>
            <a:pPr algn="l" rtl="0"/>
            <a:r>
              <a:rPr lang="en-US">
                <a:latin typeface="Century Gothic" pitchFamily="34" charset="0"/>
              </a:rPr>
              <a:t>Speaking</a:t>
            </a:r>
          </a:p>
          <a:p>
            <a:pPr algn="l" rtl="0"/>
            <a:r>
              <a:rPr lang="en-US">
                <a:latin typeface="Century Gothic" pitchFamily="34" charset="0"/>
              </a:rPr>
              <a:t>Look at these phrases from the passage describing  family characteristics or traits and discuss what they  mean.</a:t>
            </a:r>
          </a:p>
          <a:p>
            <a:pPr algn="l" rtl="0"/>
            <a:r>
              <a:rPr lang="en-US">
                <a:latin typeface="Century Gothic" pitchFamily="34" charset="0"/>
              </a:rPr>
              <a:t>‘He was clearly something of a free spirit.’  ‘My parents have a strong work ethic.’</a:t>
            </a:r>
          </a:p>
          <a:p>
            <a:pPr algn="l" rtl="0"/>
            <a:r>
              <a:rPr lang="en-US">
                <a:latin typeface="Century Gothic" pitchFamily="34" charset="0"/>
              </a:rPr>
              <a:t>‘We’ve both inherited that desire to get ahea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31</TotalTime>
  <Words>1165</Words>
  <Application>Microsoft Office PowerPoint</Application>
  <PresentationFormat>Custom</PresentationFormat>
  <Paragraphs>64</Paragraphs>
  <Slides>10</Slides>
  <Notes>0</Notes>
  <HiddenSlides>0</HiddenSlides>
  <MMClips>0</MMClips>
  <ScaleCrop>false</ScaleCrop>
  <HeadingPairs>
    <vt:vector size="6" baseType="variant">
      <vt:variant>
        <vt:lpstr>الخطوط المستخدمة</vt:lpstr>
      </vt:variant>
      <vt:variant>
        <vt:i4>8</vt:i4>
      </vt:variant>
      <vt:variant>
        <vt:lpstr>قالب التصميم</vt:lpstr>
      </vt:variant>
      <vt:variant>
        <vt:i4>4</vt:i4>
      </vt:variant>
      <vt:variant>
        <vt:lpstr>عناوين الشرائح</vt:lpstr>
      </vt:variant>
      <vt:variant>
        <vt:i4>10</vt:i4>
      </vt:variant>
    </vt:vector>
  </HeadingPairs>
  <TitlesOfParts>
    <vt:vector size="22" baseType="lpstr">
      <vt:lpstr>Century Gothic</vt:lpstr>
      <vt:lpstr>Arial</vt:lpstr>
      <vt:lpstr>Wingdings 3</vt:lpstr>
      <vt:lpstr>Calibri</vt:lpstr>
      <vt:lpstr>Lucida Sans</vt:lpstr>
      <vt:lpstr>Palatino Linotype</vt:lpstr>
      <vt:lpstr>Book Antiqua</vt:lpstr>
      <vt:lpstr>Times New Roman</vt:lpstr>
      <vt:lpstr>Ion</vt:lpstr>
      <vt:lpstr>Ion</vt:lpstr>
      <vt:lpstr>Ion</vt:lpstr>
      <vt:lpstr>Ion</vt:lpstr>
      <vt:lpstr>1c Bloodlines</vt:lpstr>
      <vt:lpstr>Reading</vt:lpstr>
      <vt:lpstr>الشريحة 3</vt:lpstr>
      <vt:lpstr>الشريحة 4</vt:lpstr>
      <vt:lpstr>الشريحة 5</vt:lpstr>
      <vt:lpstr>الشريحة 6</vt:lpstr>
      <vt:lpstr>الشريحة 7</vt:lpstr>
      <vt:lpstr>الشريحة 8</vt:lpstr>
      <vt:lpstr>الشريحة 9</vt:lpstr>
      <vt:lpstr>الشريحة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1c Bloodlines</dc:title>
  <dc:creator>Eman Abdelati</dc:creator>
  <cp:lastModifiedBy>user</cp:lastModifiedBy>
  <cp:revision>4</cp:revision>
  <dcterms:created xsi:type="dcterms:W3CDTF">2020-03-15T22:52:50Z</dcterms:created>
  <dcterms:modified xsi:type="dcterms:W3CDTF">2020-03-20T19:11:14Z</dcterms:modified>
</cp:coreProperties>
</file>